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72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-96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3D26B-DFC2-4248-8ED0-AD3E108CBDD7}" type="datetime1">
              <a:rPr lang="en-US" smtClean="0"/>
              <a:pPr/>
              <a:t>5/1/14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C003-38E8-486A-9BFD-47E55D87241C}" type="datetime1">
              <a:rPr lang="en-US" smtClean="0"/>
              <a:pPr/>
              <a:t>5/1/14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EAA3-934B-41DB-B3B1-806F4BE5CC37}" type="datetime1">
              <a:rPr lang="en-US" smtClean="0"/>
              <a:pPr/>
              <a:t>5/1/14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7F932-D99A-4087-BFB1-EA42FAFC8D2C}" type="datetime1">
              <a:rPr lang="en-US" smtClean="0"/>
              <a:pPr/>
              <a:t>5/1/14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6367-2F2B-4F6E-ACF4-15FA13738E10}" type="datetime1">
              <a:rPr lang="en-US" smtClean="0"/>
              <a:pPr/>
              <a:t>5/1/14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23C92-45F4-4C30-810D-4886C1BA6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3498D-21C7-408B-8EF5-5B55DEF0BFD5}" type="datetime1">
              <a:rPr lang="en-US" smtClean="0"/>
              <a:pPr/>
              <a:t>5/1/14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B246E-8FD1-42FF-94A4-E4133095C37A}" type="datetime1">
              <a:rPr lang="en-US" smtClean="0"/>
              <a:pPr/>
              <a:t>5/1/14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39D4-B818-4372-B1EE-7CB6D5BBC74A}" type="datetime1">
              <a:rPr lang="en-US" smtClean="0"/>
              <a:pPr/>
              <a:t>5/1/14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5E438-4D0D-4834-B658-A90420491D98}" type="datetime1">
              <a:rPr lang="en-US" smtClean="0"/>
              <a:pPr/>
              <a:t>5/1/14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8ADFA-7142-4015-85E6-1712F15FA709}" type="datetime1">
              <a:rPr lang="en-US" smtClean="0"/>
              <a:pPr/>
              <a:t>5/1/14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581E0-D653-4D78-A48F-41D80498BC7E}" type="datetime1">
              <a:rPr lang="en-US" smtClean="0"/>
              <a:pPr/>
              <a:t>5/1/14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8B3AFFF1-9C47-49F0-AE12-AF188F3F4E82}" type="datetime1">
              <a:rPr lang="en-US" smtClean="0"/>
              <a:pPr/>
              <a:t>5/1/14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729" r:id="rId1"/>
    <p:sldLayoutId id="2147484730" r:id="rId2"/>
    <p:sldLayoutId id="2147484731" r:id="rId3"/>
    <p:sldLayoutId id="2147484732" r:id="rId4"/>
    <p:sldLayoutId id="2147484733" r:id="rId5"/>
    <p:sldLayoutId id="2147484734" r:id="rId6"/>
    <p:sldLayoutId id="2147484735" r:id="rId7"/>
    <p:sldLayoutId id="2147484736" r:id="rId8"/>
    <p:sldLayoutId id="2147484737" r:id="rId9"/>
    <p:sldLayoutId id="2147484738" r:id="rId10"/>
    <p:sldLayoutId id="2147484739" r:id="rId11"/>
  </p:sldLayoutIdLst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xmlns:p14="http://schemas.microsoft.com/office/powerpoint/2010/main" spd="slow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and Photojournalism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the Law</a:t>
            </a:r>
          </a:p>
        </p:txBody>
      </p:sp>
      <p:pic>
        <p:nvPicPr>
          <p:cNvPr id="4" name="Picture 3" descr="lecturebyross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8373" y="4680604"/>
            <a:ext cx="2773240" cy="1916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53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Pictures on the streets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/>
              <a:t>On the streets, the sidewalks, the parks and other public places, you usually have the legal right to take pictures.</a:t>
            </a:r>
          </a:p>
          <a:p>
            <a:r>
              <a:rPr lang="en-US"/>
              <a:t>These are the areas legally safest for photojournalism.</a:t>
            </a:r>
          </a:p>
          <a:p>
            <a:r>
              <a:rPr lang="en-US"/>
              <a:t>If you are doing something on the public streets and related areas, by U.S. law you are accepting the possibility of being photographed.</a:t>
            </a:r>
          </a:p>
        </p:txBody>
      </p:sp>
    </p:spTree>
    <p:extLst>
      <p:ext uri="{BB962C8B-B14F-4D97-AF65-F5344CB8AC3E}">
        <p14:creationId xmlns:p14="http://schemas.microsoft.com/office/powerpoint/2010/main" val="2545660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streets and ethics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/>
              <a:t>Even though a photojournalist is legally permitted to take pictures in public areas, is he or she ethically permitted?</a:t>
            </a:r>
          </a:p>
          <a:p>
            <a:r>
              <a:rPr lang="en-US"/>
              <a:t>This is one reason editors require photographers to get identification: it implies the subject is all right with being photographed.</a:t>
            </a:r>
          </a:p>
          <a:p>
            <a:r>
              <a:rPr lang="en-US"/>
              <a:t>Editors don’t want to hear from irate people complaining of being photographed, even if it is legal.</a:t>
            </a:r>
          </a:p>
          <a:p>
            <a:r>
              <a:rPr lang="en-US"/>
              <a:t>What is the person is an accident victim, or in an embarrassing situation? Usually photographing them in public still is considered legal, though it may be unethical.</a:t>
            </a:r>
          </a:p>
        </p:txBody>
      </p:sp>
    </p:spTree>
    <p:extLst>
      <p:ext uri="{BB962C8B-B14F-4D97-AF65-F5344CB8AC3E}">
        <p14:creationId xmlns:p14="http://schemas.microsoft.com/office/powerpoint/2010/main" val="1715020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invasion of privacy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Trespassing is one area of the law applicable to photojournalism. So is invasion of privacy. Privacy law includes these areas most applicable to photojournalism:</a:t>
            </a:r>
          </a:p>
          <a:p>
            <a:r>
              <a:rPr lang="en-US" dirty="0"/>
              <a:t>Appropriation of an image for another use. </a:t>
            </a:r>
          </a:p>
          <a:p>
            <a:pPr marL="0" indent="0">
              <a:buNone/>
            </a:pPr>
            <a:r>
              <a:rPr lang="en-US" dirty="0"/>
              <a:t>Photojournalists have fairly wide legal ability to use an image in a news publication.</a:t>
            </a:r>
          </a:p>
          <a:p>
            <a:pPr marL="0" indent="0">
              <a:buNone/>
            </a:pPr>
            <a:r>
              <a:rPr lang="en-US" dirty="0"/>
              <a:t>But they can’t use that image for another purpose. For example, they can’t use it in an advertisement or promotional campaign.</a:t>
            </a:r>
          </a:p>
          <a:p>
            <a:pPr marL="0" indent="0">
              <a:buNone/>
            </a:pPr>
            <a:r>
              <a:rPr lang="en-US" dirty="0"/>
              <a:t>They also can’t Photoshop several images together to produce a composite without permission of the subject.</a:t>
            </a:r>
          </a:p>
        </p:txBody>
      </p:sp>
    </p:spTree>
    <p:extLst>
      <p:ext uri="{BB962C8B-B14F-4D97-AF65-F5344CB8AC3E}">
        <p14:creationId xmlns:p14="http://schemas.microsoft.com/office/powerpoint/2010/main" val="4151090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Model release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/>
              <a:t>If a photographer wants to use an image for promotion or advertising, he or she needs written permission.</a:t>
            </a:r>
          </a:p>
          <a:p>
            <a:r>
              <a:rPr lang="en-US"/>
              <a:t>This written permission usually is a standard form called a model release.</a:t>
            </a:r>
          </a:p>
          <a:p>
            <a:r>
              <a:rPr lang="en-US"/>
              <a:t>The more specifically a model release describes possible uses for an image, the less it protects the photographer, but the better it protects for that specific usage.</a:t>
            </a:r>
          </a:p>
          <a:p>
            <a:r>
              <a:rPr lang="en-US"/>
              <a:t>Children (under 18) can’t legally sign a model release. It must be signed by parent or guardian.</a:t>
            </a:r>
          </a:p>
        </p:txBody>
      </p:sp>
    </p:spTree>
    <p:extLst>
      <p:ext uri="{BB962C8B-B14F-4D97-AF65-F5344CB8AC3E}">
        <p14:creationId xmlns:p14="http://schemas.microsoft.com/office/powerpoint/2010/main" val="240537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typical model release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/>
              <a:t>Here is a typical short model release </a:t>
            </a:r>
            <a:r>
              <a:rPr lang="en-US" sz="1800"/>
              <a:t>(From New York Institute of Photography)</a:t>
            </a:r>
            <a:r>
              <a:rPr lang="en-US"/>
              <a:t>: </a:t>
            </a:r>
          </a:p>
          <a:p>
            <a:pPr marL="0" indent="0">
              <a:buNone/>
            </a:pPr>
            <a:r>
              <a:rPr lang="en-US" sz="1400"/>
              <a:t>Model Release</a:t>
            </a:r>
          </a:p>
          <a:p>
            <a:pPr marL="0" indent="0">
              <a:buNone/>
            </a:pPr>
            <a:r>
              <a:rPr lang="en-US" sz="1400"/>
              <a:t>In exchange for consideration received, I hereby give permission to ______ to use my name and photographic likeness in all forms and media for advertising, trade, and any other lawful purposes.</a:t>
            </a:r>
          </a:p>
          <a:p>
            <a:pPr marL="0" indent="0">
              <a:buNone/>
            </a:pPr>
            <a:r>
              <a:rPr lang="en-US" sz="1400"/>
              <a:t>Print Name:</a:t>
            </a:r>
          </a:p>
          <a:p>
            <a:pPr marL="0" indent="0">
              <a:buNone/>
            </a:pPr>
            <a:r>
              <a:rPr lang="en-US" sz="1400"/>
              <a:t>Signature:</a:t>
            </a:r>
          </a:p>
          <a:p>
            <a:pPr marL="0" indent="0">
              <a:buNone/>
            </a:pPr>
            <a:r>
              <a:rPr lang="en-US" sz="1400"/>
              <a:t>Date:</a:t>
            </a:r>
          </a:p>
          <a:p>
            <a:pPr marL="0" indent="0">
              <a:buNone/>
            </a:pPr>
            <a:r>
              <a:rPr lang="en-US" sz="1400"/>
              <a:t>If model is under 18:</a:t>
            </a:r>
          </a:p>
          <a:p>
            <a:pPr marL="0" indent="0">
              <a:buNone/>
            </a:pPr>
            <a:r>
              <a:rPr lang="en-US" sz="1400"/>
              <a:t>I, _____, am the parent/legal guardian of the individual named above, I have read this release and approve of its terms.</a:t>
            </a:r>
          </a:p>
          <a:p>
            <a:pPr marL="0" indent="0">
              <a:buNone/>
            </a:pPr>
            <a:r>
              <a:rPr lang="en-US" sz="1400"/>
              <a:t>Print Name:</a:t>
            </a:r>
          </a:p>
          <a:p>
            <a:pPr marL="0" indent="0">
              <a:buNone/>
            </a:pPr>
            <a:r>
              <a:rPr lang="en-US" sz="1400"/>
              <a:t>Signature:</a:t>
            </a:r>
          </a:p>
          <a:p>
            <a:pPr marL="0" indent="0">
              <a:buNone/>
            </a:pPr>
            <a:r>
              <a:rPr lang="en-US" sz="1400"/>
              <a:t>Date:</a:t>
            </a:r>
          </a:p>
        </p:txBody>
      </p:sp>
    </p:spTree>
    <p:extLst>
      <p:ext uri="{BB962C8B-B14F-4D97-AF65-F5344CB8AC3E}">
        <p14:creationId xmlns:p14="http://schemas.microsoft.com/office/powerpoint/2010/main" val="613220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Privacy and intrusion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/>
              <a:t>Intrusion involves invasion of privacy when a person reasonably believed the activity to be private.</a:t>
            </a:r>
          </a:p>
          <a:p>
            <a:r>
              <a:rPr lang="en-US"/>
              <a:t>Obviously, if you are taking photos on private property, you are intruding on privacy.</a:t>
            </a:r>
          </a:p>
          <a:p>
            <a:r>
              <a:rPr lang="en-US"/>
              <a:t>Sometimes, however, it’s less clear cut. If, for instance, you are taking photos of an accident from the sidewalk, you are legally protected.</a:t>
            </a:r>
          </a:p>
          <a:p>
            <a:r>
              <a:rPr lang="en-US"/>
              <a:t>If, however, you climb into an ambulance to take more pictures, you may be intruding on privacy—and may be trespassing.</a:t>
            </a:r>
          </a:p>
        </p:txBody>
      </p:sp>
    </p:spTree>
    <p:extLst>
      <p:ext uri="{BB962C8B-B14F-4D97-AF65-F5344CB8AC3E}">
        <p14:creationId xmlns:p14="http://schemas.microsoft.com/office/powerpoint/2010/main" val="653457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Zooming intrusions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/>
              <a:t>You may have a telephoto or zoom lens so long you can easily take pictures of people in their dorm rooms.</a:t>
            </a:r>
          </a:p>
          <a:p>
            <a:r>
              <a:rPr lang="en-US"/>
              <a:t>Doing so, however, is an invasion of privacy, even if you are standing on the sidewalk.</a:t>
            </a:r>
          </a:p>
          <a:p>
            <a:r>
              <a:rPr lang="en-US"/>
              <a:t>The principle is this: you probably can legally photograph someone from a public place if their activities can easily be observed by the average passer-by. </a:t>
            </a:r>
          </a:p>
          <a:p>
            <a:r>
              <a:rPr lang="en-US"/>
              <a:t>If, however, you need a telephoto lens to observe that activity, it’s intrusion.</a:t>
            </a:r>
          </a:p>
        </p:txBody>
      </p:sp>
    </p:spTree>
    <p:extLst>
      <p:ext uri="{BB962C8B-B14F-4D97-AF65-F5344CB8AC3E}">
        <p14:creationId xmlns:p14="http://schemas.microsoft.com/office/powerpoint/2010/main" val="1206492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Private citizens and public officials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/>
              <a:t>Public officials and public figures surrender quite a bit of their rights to privacy.</a:t>
            </a:r>
          </a:p>
          <a:p>
            <a:r>
              <a:rPr lang="en-US"/>
              <a:t>Generally it’s presumed that the person gave up his right to privacy on deciding to become a public figure.</a:t>
            </a:r>
          </a:p>
          <a:p>
            <a:r>
              <a:rPr lang="en-US"/>
              <a:t>This is true not only for elected officials, but for celebrities.</a:t>
            </a:r>
          </a:p>
          <a:p>
            <a:r>
              <a:rPr lang="en-US"/>
              <a:t>Celebrities in America will seldom win a lawsuit involving right to privacy.</a:t>
            </a:r>
          </a:p>
        </p:txBody>
      </p:sp>
    </p:spTree>
    <p:extLst>
      <p:ext uri="{BB962C8B-B14F-4D97-AF65-F5344CB8AC3E}">
        <p14:creationId xmlns:p14="http://schemas.microsoft.com/office/powerpoint/2010/main" val="3842128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sneaking around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/>
              <a:t>Photojournalists have on occasion done exposés of unethical or illegal practices at workplaces by disguising themselves and surreptitiously taking pictures.</a:t>
            </a:r>
          </a:p>
          <a:p>
            <a:r>
              <a:rPr lang="en-US"/>
              <a:t>The shame of child labor in early factories was documented using this technique. </a:t>
            </a:r>
          </a:p>
          <a:p>
            <a:r>
              <a:rPr lang="en-US"/>
              <a:t>It may, however, subject the photographer to an intrusion lawsuit, even if the activity photographed was unethical or illegal.</a:t>
            </a:r>
          </a:p>
        </p:txBody>
      </p:sp>
    </p:spTree>
    <p:extLst>
      <p:ext uri="{BB962C8B-B14F-4D97-AF65-F5344CB8AC3E}">
        <p14:creationId xmlns:p14="http://schemas.microsoft.com/office/powerpoint/2010/main" val="245020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Private facts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You may be open to a lawsuit if you disclose private facts that have nothing to do with any news value, and may be highly offensive to the average person. </a:t>
            </a:r>
          </a:p>
          <a:p>
            <a:r>
              <a:rPr lang="en-US" dirty="0"/>
              <a:t>This is true even if in a public place. </a:t>
            </a:r>
            <a:r>
              <a:rPr lang="en-US" dirty="0" smtClean="0"/>
              <a:t>Example: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A photojournalist took a picture of a woman leaving a carnival </a:t>
            </a:r>
            <a:r>
              <a:rPr lang="en-US" dirty="0" smtClean="0"/>
              <a:t>funhouse. A </a:t>
            </a:r>
            <a:r>
              <a:rPr lang="en-US" dirty="0"/>
              <a:t>hidden jet of compressed air fluffed her skirt up.</a:t>
            </a:r>
          </a:p>
          <a:p>
            <a:pPr marL="0" indent="0">
              <a:buNone/>
            </a:pPr>
            <a:r>
              <a:rPr lang="en-US" dirty="0"/>
              <a:t>The published photograph was entertaining to all—except the subject, who successfully sued.</a:t>
            </a:r>
          </a:p>
          <a:p>
            <a:pPr marL="0" indent="0">
              <a:buNone/>
            </a:pPr>
            <a:r>
              <a:rPr lang="en-US" dirty="0"/>
              <a:t>Note that even if the photographer had gotten her name, implying permission to publish, she still could later sue—because no written model release was obtained.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3787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Getting arrested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/>
              <a:t>Many of us have read stories of photojournalists getting arrested for trespassing, interfering with police, or somehow becoming involved in a protest gone violent.</a:t>
            </a:r>
          </a:p>
          <a:p>
            <a:r>
              <a:rPr lang="en-US"/>
              <a:t>In the United States, however, the law allows fairly wide latitude.</a:t>
            </a:r>
          </a:p>
          <a:p>
            <a:r>
              <a:rPr lang="en-US"/>
              <a:t>News photographer usuallly have the legal right to take photos in a public place—whether or not they do it ethically.</a:t>
            </a:r>
          </a:p>
          <a:p>
            <a:r>
              <a:rPr lang="en-US"/>
              <a:t>Note ethics and law are two separate things!</a:t>
            </a:r>
          </a:p>
        </p:txBody>
      </p:sp>
    </p:spTree>
    <p:extLst>
      <p:ext uri="{BB962C8B-B14F-4D97-AF65-F5344CB8AC3E}">
        <p14:creationId xmlns:p14="http://schemas.microsoft.com/office/powerpoint/2010/main" val="1550788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False light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The job of photojournalists is non-fiction photography. That is to report the truth.</a:t>
            </a:r>
          </a:p>
          <a:p>
            <a:r>
              <a:rPr lang="en-US" dirty="0"/>
              <a:t>But some photojournalists are not ethical. If they choose to photograph someone with “reckless disregard” to the truth, they may face a lawsuit.</a:t>
            </a:r>
          </a:p>
          <a:p>
            <a:r>
              <a:rPr lang="en-US" dirty="0"/>
              <a:t>You may legally photograph an accident victim. If you later use that photo to illustrate  an article on the carelessness of pedestrians, however, you may be held in “reckless disregard.”</a:t>
            </a:r>
          </a:p>
          <a:p>
            <a:r>
              <a:rPr lang="en-US" dirty="0"/>
              <a:t>This was an actual court case.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288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Libel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For photojournalism, it’s usually a matter of falsely depicting someone, such as</a:t>
            </a:r>
          </a:p>
          <a:p>
            <a:r>
              <a:rPr lang="en-US"/>
              <a:t>Using the stacking ability of a telephoto to suggest false relationships.</a:t>
            </a:r>
          </a:p>
          <a:p>
            <a:r>
              <a:rPr lang="en-US"/>
              <a:t>Capturing a moment out of context, without a cutline to explain. This is a legal justification for always using cutlines.</a:t>
            </a:r>
          </a:p>
          <a:p>
            <a:r>
              <a:rPr lang="en-US"/>
              <a:t>Obviously manipulating with Photoshop, say, by putting someone’s head on someone else’s body.</a:t>
            </a:r>
          </a:p>
          <a:p>
            <a:r>
              <a:rPr lang="en-US"/>
              <a:t>It is an interesting side note that film-based photography is often still required for law enforcement  investigation, as it is harder to falsify truth.</a:t>
            </a:r>
          </a:p>
        </p:txBody>
      </p:sp>
    </p:spTree>
    <p:extLst>
      <p:ext uri="{BB962C8B-B14F-4D97-AF65-F5344CB8AC3E}">
        <p14:creationId xmlns:p14="http://schemas.microsoft.com/office/powerpoint/2010/main" val="3687172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General tips to avoid legal trouble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/>
              <a:t>Be nice and tactful.</a:t>
            </a:r>
          </a:p>
          <a:p>
            <a:r>
              <a:rPr lang="en-US"/>
              <a:t>Taking pictures on public property is okay, but don’t use them for advertising.</a:t>
            </a:r>
          </a:p>
          <a:p>
            <a:r>
              <a:rPr lang="en-US"/>
              <a:t>Pointing your telephoto lens to activities on private property is risky.</a:t>
            </a:r>
          </a:p>
          <a:p>
            <a:r>
              <a:rPr lang="en-US"/>
              <a:t>Get IDs to help protect yourself, even if they may have no legal value.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904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More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Taking people doing things in public places is usually okay, as long as they’re doing something related to their public functions.</a:t>
            </a:r>
          </a:p>
          <a:p>
            <a:r>
              <a:rPr lang="en-US" dirty="0"/>
              <a:t>If an audience can’t take pictures at a concert, you can’t either, without express permission.</a:t>
            </a:r>
          </a:p>
          <a:p>
            <a:r>
              <a:rPr lang="en-US" dirty="0"/>
              <a:t>Photographing military property without permission is illegal.</a:t>
            </a:r>
          </a:p>
          <a:p>
            <a:r>
              <a:rPr lang="en-US" dirty="0"/>
              <a:t>Crossing police lines is illegal, even if you think they’re unfair.</a:t>
            </a:r>
          </a:p>
          <a:p>
            <a:r>
              <a:rPr lang="en-US"/>
              <a:t>You must have a signed model release to use a photo for promotion, even if it’s only a house ad, that </a:t>
            </a:r>
            <a:r>
              <a:rPr lang="en-US" smtClean="0"/>
              <a:t>is, </a:t>
            </a:r>
            <a:r>
              <a:rPr lang="en-US"/>
              <a:t>a promotion to increase readership.</a:t>
            </a:r>
          </a:p>
        </p:txBody>
      </p:sp>
    </p:spTree>
    <p:extLst>
      <p:ext uri="{BB962C8B-B14F-4D97-AF65-F5344CB8AC3E}">
        <p14:creationId xmlns:p14="http://schemas.microsoft.com/office/powerpoint/2010/main" val="2282904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Privacy and photojournalism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United States law does, however, give subjects of photography some rights as it relates to areas of privacy and </a:t>
            </a:r>
            <a:r>
              <a:rPr lang="en-US" dirty="0" smtClean="0"/>
              <a:t>security.</a:t>
            </a:r>
            <a:endParaRPr lang="en-US" dirty="0"/>
          </a:p>
          <a:p>
            <a:r>
              <a:rPr lang="en-US" dirty="0"/>
              <a:t>Trespassing. This means being on private property without authorization.</a:t>
            </a:r>
          </a:p>
          <a:p>
            <a:r>
              <a:rPr lang="en-US" dirty="0"/>
              <a:t>Photojournalists need to be careful about going under fences, through doors and generally into areas likely designated as private.</a:t>
            </a:r>
          </a:p>
          <a:p>
            <a:r>
              <a:rPr lang="en-US" dirty="0"/>
              <a:t>If a facility is open to the public, a photojournalist can go into it “for its designated purpose.”</a:t>
            </a:r>
          </a:p>
          <a:p>
            <a:r>
              <a:rPr lang="en-US" dirty="0"/>
              <a:t>That means you can go into a shopping mall, hospital, school, restaurant or store. </a:t>
            </a:r>
            <a:r>
              <a:rPr lang="en-US" dirty="0" smtClean="0"/>
              <a:t>BUT in principle </a:t>
            </a:r>
            <a:r>
              <a:rPr lang="en-US" dirty="0"/>
              <a:t>you can’t take pictures—because that’s not its “designated purpose.” </a:t>
            </a:r>
          </a:p>
          <a:p>
            <a:r>
              <a:rPr lang="en-US" dirty="0"/>
              <a:t>You must seek out </a:t>
            </a:r>
            <a:r>
              <a:rPr lang="en-US" dirty="0" smtClean="0"/>
              <a:t>permission if you plan to use them in mass media.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909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Privacy and law enforcement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Trespassing laws apply even if a photojournalist accompanies law enforcement.</a:t>
            </a:r>
          </a:p>
          <a:p>
            <a:r>
              <a:rPr lang="en-US" dirty="0"/>
              <a:t>For example, you may have permission to ride along with a police “party patrol” going to </a:t>
            </a:r>
            <a:r>
              <a:rPr lang="en-US" dirty="0" smtClean="0"/>
              <a:t>arrest minors </a:t>
            </a:r>
            <a:r>
              <a:rPr lang="en-US" dirty="0"/>
              <a:t>for underage drinking.</a:t>
            </a:r>
          </a:p>
          <a:p>
            <a:r>
              <a:rPr lang="en-US" dirty="0"/>
              <a:t>But if you take photos of people drinking on private property, you risk a lawsuit.</a:t>
            </a:r>
          </a:p>
          <a:p>
            <a:r>
              <a:rPr lang="en-US" dirty="0"/>
              <a:t>Allowing photojournalists to accompany law enforcement has become less common as the lawsuit risk has increased.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910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Government places and officials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Generally photojournalists are attracted to the same events that attract law enforcement: accidents, fires, arrests, riots, disasters. </a:t>
            </a:r>
          </a:p>
          <a:p>
            <a:r>
              <a:rPr lang="en-US" dirty="0"/>
              <a:t>But law enforcement people aren’t generally enthusiastic about having photojournalists at these events.</a:t>
            </a:r>
          </a:p>
          <a:p>
            <a:r>
              <a:rPr lang="en-US" dirty="0"/>
              <a:t>One common </a:t>
            </a:r>
            <a:r>
              <a:rPr lang="en-US" dirty="0" smtClean="0"/>
              <a:t>approach is </a:t>
            </a:r>
            <a:r>
              <a:rPr lang="en-US" dirty="0"/>
              <a:t>to arrest the photojournalist temporarily, drop charges a few days later, when it’s too late to cover the story.</a:t>
            </a:r>
          </a:p>
          <a:p>
            <a:r>
              <a:rPr lang="en-US" dirty="0"/>
              <a:t>If you have a good relationship with law enforcement, and approach an event with tact and persuasion, you may get a better outcome.</a:t>
            </a:r>
          </a:p>
        </p:txBody>
      </p:sp>
    </p:spTree>
    <p:extLst>
      <p:ext uri="{BB962C8B-B14F-4D97-AF65-F5344CB8AC3E}">
        <p14:creationId xmlns:p14="http://schemas.microsoft.com/office/powerpoint/2010/main" val="160219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Law enforcement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Some </a:t>
            </a:r>
            <a:r>
              <a:rPr lang="en-US" dirty="0" smtClean="0"/>
              <a:t>photojournalists quickly </a:t>
            </a:r>
            <a:r>
              <a:rPr lang="en-US" dirty="0"/>
              <a:t>try to get to an event before law enforcement, knowing they’ll be kicked out as soon as police arrive.</a:t>
            </a:r>
          </a:p>
          <a:p>
            <a:r>
              <a:rPr lang="en-US" dirty="0"/>
              <a:t>This leads to those lamentable episodes of photojournalists insensitively snapping away after an accident or </a:t>
            </a:r>
            <a:r>
              <a:rPr lang="en-US" dirty="0" smtClean="0"/>
              <a:t>disaster, and speeding after ambulances or fire trucks.</a:t>
            </a:r>
            <a:endParaRPr lang="en-US" dirty="0"/>
          </a:p>
          <a:p>
            <a:r>
              <a:rPr lang="en-US" dirty="0"/>
              <a:t>But photojournalists know they must come back with the pictures, or risk </a:t>
            </a:r>
            <a:r>
              <a:rPr lang="en-US" dirty="0" smtClean="0"/>
              <a:t>anger of </a:t>
            </a:r>
            <a:r>
              <a:rPr lang="en-US" dirty="0"/>
              <a:t>the editor.</a:t>
            </a:r>
          </a:p>
          <a:p>
            <a:r>
              <a:rPr lang="en-US" dirty="0"/>
              <a:t>And they also know their readers do actually look at those pictures.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123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Your rights to the sidewalk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Legally a photojournalist has the right to stand in a public place, say, the public sidewalk, and take photos.</a:t>
            </a:r>
          </a:p>
          <a:p>
            <a:r>
              <a:rPr lang="en-US" dirty="0"/>
              <a:t>But the police can arrest you anyway, on a charge of “disorderly conduct,” if they don’t want you to take pictures.</a:t>
            </a:r>
          </a:p>
          <a:p>
            <a:r>
              <a:rPr lang="en-US" dirty="0"/>
              <a:t>In other words, they can keep you away from an event for pretty much any reason they want.</a:t>
            </a:r>
          </a:p>
          <a:p>
            <a:r>
              <a:rPr lang="en-US" dirty="0"/>
              <a:t>Note: laws that apply to photojournalists also apply to the public with </a:t>
            </a:r>
            <a:r>
              <a:rPr lang="en-US" dirty="0" smtClean="0"/>
              <a:t>smartphones!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976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Public buildings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Regarding federally owned buildings, generally you are free to photograph in the pubic areas, unless told it’s specifically off limits.</a:t>
            </a:r>
          </a:p>
          <a:p>
            <a:r>
              <a:rPr lang="en-US" dirty="0"/>
              <a:t>The Postal Service allows photography in lobbies and public areas.</a:t>
            </a:r>
          </a:p>
          <a:p>
            <a:r>
              <a:rPr lang="en-US" dirty="0"/>
              <a:t>Schools depend on state law. If pupils are under 18, it’s a tricky area.</a:t>
            </a:r>
          </a:p>
          <a:p>
            <a:r>
              <a:rPr lang="en-US" dirty="0"/>
              <a:t>Even if you stand on a public sidewalk photographing children, you may be legally entitled, but you may be </a:t>
            </a:r>
            <a:r>
              <a:rPr lang="en-US" dirty="0" smtClean="0"/>
              <a:t>challenged by </a:t>
            </a:r>
            <a:r>
              <a:rPr lang="en-US" dirty="0"/>
              <a:t>parents or school officials.</a:t>
            </a:r>
          </a:p>
          <a:p>
            <a:r>
              <a:rPr lang="en-US" dirty="0"/>
              <a:t>The public spaces within universities generally are legally open to photojournalists.</a:t>
            </a:r>
          </a:p>
          <a:p>
            <a:r>
              <a:rPr lang="en-US" dirty="0"/>
              <a:t>The classrooms, residence halls and labs generally aren’t.</a:t>
            </a:r>
          </a:p>
        </p:txBody>
      </p:sp>
    </p:spTree>
    <p:extLst>
      <p:ext uri="{BB962C8B-B14F-4D97-AF65-F5344CB8AC3E}">
        <p14:creationId xmlns:p14="http://schemas.microsoft.com/office/powerpoint/2010/main" val="2589077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Courtrooms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Photography in the courtroom has been a matter of extensive debate in the United </a:t>
            </a:r>
            <a:r>
              <a:rPr lang="en-US" dirty="0" smtClean="0"/>
              <a:t>States.</a:t>
            </a:r>
            <a:endParaRPr lang="en-US" dirty="0"/>
          </a:p>
          <a:p>
            <a:r>
              <a:rPr lang="en-US" dirty="0"/>
              <a:t>Currently it’s left up to the states or judges to decide.</a:t>
            </a:r>
          </a:p>
          <a:p>
            <a:r>
              <a:rPr lang="en-US" dirty="0"/>
              <a:t>It’s closely controlled in most instances. You can’t just walk around taking pictures.</a:t>
            </a:r>
          </a:p>
        </p:txBody>
      </p:sp>
    </p:spTree>
    <p:extLst>
      <p:ext uri="{BB962C8B-B14F-4D97-AF65-F5344CB8AC3E}">
        <p14:creationId xmlns:p14="http://schemas.microsoft.com/office/powerpoint/2010/main" val="2988900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ＭＳ ゴシック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ＭＳ ゴシック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Horizon.thmx</Template>
  <TotalTime>129</TotalTime>
  <Words>1895</Words>
  <Application>Microsoft Macintosh PowerPoint</Application>
  <PresentationFormat>On-screen Show (4:3)</PresentationFormat>
  <Paragraphs>124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Horizon</vt:lpstr>
      <vt:lpstr>the Law</vt:lpstr>
      <vt:lpstr>Getting arrested</vt:lpstr>
      <vt:lpstr>Privacy and photojournalism</vt:lpstr>
      <vt:lpstr>Privacy and law enforcement</vt:lpstr>
      <vt:lpstr>Government places and officials</vt:lpstr>
      <vt:lpstr>Law enforcement</vt:lpstr>
      <vt:lpstr>Your rights to the sidewalk</vt:lpstr>
      <vt:lpstr>Public buildings</vt:lpstr>
      <vt:lpstr>Courtrooms</vt:lpstr>
      <vt:lpstr>Pictures on the streets</vt:lpstr>
      <vt:lpstr>The streets and ethics</vt:lpstr>
      <vt:lpstr>invasion of privacy</vt:lpstr>
      <vt:lpstr>Model release</vt:lpstr>
      <vt:lpstr>A typical model release</vt:lpstr>
      <vt:lpstr>Privacy and intrusion</vt:lpstr>
      <vt:lpstr>Zooming intrusions</vt:lpstr>
      <vt:lpstr>Private citizens and public officials</vt:lpstr>
      <vt:lpstr>sneaking around</vt:lpstr>
      <vt:lpstr>Private facts</vt:lpstr>
      <vt:lpstr>False light</vt:lpstr>
      <vt:lpstr>Libel</vt:lpstr>
      <vt:lpstr>General tips to avoid legal trouble</vt:lpstr>
      <vt:lpstr>More tips</vt:lpstr>
    </vt:vector>
  </TitlesOfParts>
  <Company>NDSU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Law</dc:title>
  <dc:creator>Ross Collins</dc:creator>
  <cp:lastModifiedBy>Ross Collins</cp:lastModifiedBy>
  <cp:revision>33</cp:revision>
  <dcterms:created xsi:type="dcterms:W3CDTF">2012-02-27T17:23:30Z</dcterms:created>
  <dcterms:modified xsi:type="dcterms:W3CDTF">2014-05-01T21:17:34Z</dcterms:modified>
</cp:coreProperties>
</file>